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3" r:id="rId2"/>
    <p:sldId id="264" r:id="rId3"/>
    <p:sldId id="265" r:id="rId4"/>
    <p:sldId id="266" r:id="rId5"/>
    <p:sldId id="267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82" r:id="rId18"/>
    <p:sldId id="283" r:id="rId19"/>
    <p:sldId id="291" r:id="rId20"/>
    <p:sldId id="278" r:id="rId21"/>
    <p:sldId id="279" r:id="rId22"/>
    <p:sldId id="280" r:id="rId23"/>
    <p:sldId id="281" r:id="rId24"/>
    <p:sldId id="284" r:id="rId25"/>
    <p:sldId id="285" r:id="rId26"/>
    <p:sldId id="286" r:id="rId27"/>
    <p:sldId id="287" r:id="rId28"/>
    <p:sldId id="288" r:id="rId29"/>
    <p:sldId id="289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37335" autoAdjust="0"/>
  </p:normalViewPr>
  <p:slideViewPr>
    <p:cSldViewPr snapToGrid="0">
      <p:cViewPr varScale="1">
        <p:scale>
          <a:sx n="41" d="100"/>
          <a:sy n="41" d="100"/>
        </p:scale>
        <p:origin x="46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FF0CC-5B01-4470-8CA7-C9D1E9AD6242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EE08B-9CB0-425D-83E8-AD6E717FF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0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26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33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8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21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71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46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79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7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456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2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9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58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266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54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5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46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2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9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sz="140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63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40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3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40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5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sz="140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16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400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0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7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3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4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61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8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8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87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6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6BFDC-CB2E-4CD9-A8D5-EE81BFCCCB9E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02F22-9470-4659-BC98-B6B7E61DA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05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2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microsoft.com/office/2007/relationships/hdphoto" Target="../media/hdphoto4.wdp"/><Relationship Id="rId10" Type="http://schemas.microsoft.com/office/2007/relationships/hdphoto" Target="../media/hdphoto6.wdp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microsoft.com/office/2007/relationships/hdphoto" Target="../media/hdphoto8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microsoft.com/office/2007/relationships/hdphoto" Target="../media/hdphoto10.wdp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microsoft.com/office/2007/relationships/hdphoto" Target="../media/hdphoto11.wdp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38912"/>
            <a:ext cx="9144000" cy="1798638"/>
          </a:xfrm>
        </p:spPr>
        <p:txBody>
          <a:bodyPr>
            <a:normAutofit fontScale="90000"/>
          </a:bodyPr>
          <a:lstStyle/>
          <a:p>
            <a:r>
              <a:rPr lang="en-US" sz="66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PSAS Electric Propellant Feed System </a:t>
            </a:r>
            <a:endParaRPr lang="en-US" sz="66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102" y="6214618"/>
            <a:ext cx="11899788" cy="443760"/>
          </a:xfrm>
        </p:spPr>
        <p:txBody>
          <a:bodyPr>
            <a:normAutofit/>
          </a:bodyPr>
          <a:lstStyle/>
          <a:p>
            <a:r>
              <a:rPr lang="en-US" altLang="en-US" sz="1600" i="1" dirty="0">
                <a:latin typeface="Garamond" panose="02020404030301010803" pitchFamily="18" charset="0"/>
                <a:cs typeface="Times New Roman" panose="02020603050405020304" pitchFamily="18" charset="0"/>
              </a:rPr>
              <a:t>Affiliations: </a:t>
            </a:r>
            <a:r>
              <a:rPr lang="en-US" altLang="en-US" sz="1600" i="1" baseline="300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600" i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Society, </a:t>
            </a:r>
            <a:r>
              <a:rPr lang="en-US" altLang="en-US" sz="1600" i="1" baseline="30000" dirty="0">
                <a:latin typeface="Garamond" panose="02020404030301010803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600" i="1" dirty="0">
                <a:latin typeface="Garamond" panose="02020404030301010803" pitchFamily="18" charset="0"/>
                <a:cs typeface="Times New Roman" panose="02020603050405020304" pitchFamily="18" charset="0"/>
              </a:rPr>
              <a:t>Maseeh College of Engineering and Computer Science Portland, OR, 97201, United States</a:t>
            </a:r>
            <a:endParaRPr lang="en-US" sz="1600" i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  <a:cs typeface="Times New Roman" panose="02020603050405020304" pitchFamily="18" charset="0"/>
              </a:rPr>
              <a:t>1</a:t>
            </a:fld>
            <a:endParaRPr lang="en-US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941"/>
          <a:stretch/>
        </p:blipFill>
        <p:spPr>
          <a:xfrm>
            <a:off x="609600" y="2581757"/>
            <a:ext cx="3496567" cy="3144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84" y="2562948"/>
            <a:ext cx="3273425" cy="3163353"/>
          </a:xfrm>
          <a:prstGeom prst="rect">
            <a:avLst/>
          </a:prstGeom>
        </p:spPr>
      </p:pic>
      <p:pic>
        <p:nvPicPr>
          <p:cNvPr id="1028" name="Picture 4" descr="http://www.freelogovectors.net/wp-content/uploads/2014/06/PSU-seal-Portland-State-Universit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013" y="2562948"/>
            <a:ext cx="3139019" cy="31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668000" y="5397500"/>
            <a:ext cx="317500" cy="20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2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Getting started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5" y="4302299"/>
            <a:ext cx="4078452" cy="223146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81" y="1269589"/>
            <a:ext cx="2051500" cy="173508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83" y="3121955"/>
            <a:ext cx="2052897" cy="16994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751" y="4938677"/>
            <a:ext cx="1926760" cy="17938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6294" r="10153" b="37280"/>
          <a:stretch/>
        </p:blipFill>
        <p:spPr>
          <a:xfrm>
            <a:off x="9377737" y="3250910"/>
            <a:ext cx="1475943" cy="16002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8"/>
          <a:srcRect t="1" b="1952"/>
          <a:stretch/>
        </p:blipFill>
        <p:spPr>
          <a:xfrm>
            <a:off x="641308" y="1252116"/>
            <a:ext cx="3816392" cy="2614815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2748002" y="4671640"/>
            <a:ext cx="871497" cy="5339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urved Connector 58"/>
          <p:cNvCxnSpPr/>
          <p:nvPr/>
        </p:nvCxnSpPr>
        <p:spPr>
          <a:xfrm>
            <a:off x="2425092" y="4388778"/>
            <a:ext cx="388418" cy="38144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2846" y="771974"/>
            <a:ext cx="3032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Visualize the Results</a:t>
            </a:r>
          </a:p>
          <a:p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362538" y="4134027"/>
            <a:ext cx="292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You are here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438209" y="771974"/>
            <a:ext cx="2615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Parametric Design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629716" y="771974"/>
            <a:ext cx="2971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Viola!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576" r="10153" b="67370"/>
          <a:stretch/>
        </p:blipFill>
        <p:spPr>
          <a:xfrm>
            <a:off x="9377738" y="1362594"/>
            <a:ext cx="1475943" cy="175936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71652" r="10153" b="5191"/>
          <a:stretch/>
        </p:blipFill>
        <p:spPr>
          <a:xfrm>
            <a:off x="9377737" y="4938614"/>
            <a:ext cx="1475943" cy="14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Pump regimes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84083" y="5310386"/>
            <a:ext cx="533400" cy="671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81" y="2424048"/>
            <a:ext cx="8762970" cy="42292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01650" y="853678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aramond" panose="02020404030301010803" pitchFamily="18" charset="0"/>
              </a:rPr>
              <a:t>Specific speed</a:t>
            </a:r>
            <a:r>
              <a:rPr lang="en-US" sz="2400" dirty="0">
                <a:latin typeface="Garamond" panose="02020404030301010803" pitchFamily="18" charset="0"/>
              </a:rPr>
              <a:t> is a term used to describe the geometry (shape) of a pump impeller.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410024" y="1547280"/>
                <a:ext cx="3633495" cy="72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𝐸𝐹𝑆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0.75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=479</m:t>
                    </m:r>
                  </m:oMath>
                </a14:m>
                <a:r>
                  <a:rPr lang="en-US" sz="2800" dirty="0" smtClean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24" y="1547280"/>
                <a:ext cx="3633495" cy="721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1867929" y="1710269"/>
            <a:ext cx="337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Our specific speed </a:t>
            </a:r>
            <a:endParaRPr lang="en-US" sz="2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598429" y="1943334"/>
            <a:ext cx="6477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206676" y="6121591"/>
            <a:ext cx="1139855" cy="53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419882" y="5345329"/>
            <a:ext cx="73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Very Low</a:t>
            </a:r>
            <a:endParaRPr lang="en-US" sz="1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33432" y="545305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Low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1310217" y="5981700"/>
            <a:ext cx="1837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35762" y="563693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4383" y="563693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834062" y="5642007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83212" y="563586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2854266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367462" y="5908718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508066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949391" y="59182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5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Searching for clues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744" y="3400907"/>
            <a:ext cx="8212138" cy="29935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63" y="860835"/>
            <a:ext cx="6529388" cy="25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0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Searching for clues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3" y="3222957"/>
            <a:ext cx="4509548" cy="3348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5" y="3502394"/>
            <a:ext cx="4476028" cy="30119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5" y="1367772"/>
            <a:ext cx="4476028" cy="16738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29797" y="813018"/>
            <a:ext cx="6792403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Salient Features:</a:t>
            </a:r>
            <a:endParaRPr lang="en-US" b="1" dirty="0" smtClean="0">
              <a:latin typeface="Garamond" panose="02020404030301010803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Semi-open impeller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Flow enters axially and exits radially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Casing is bored concentrically with impeller centerline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Fluid allowed to recirculate within the casing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Single emission throat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Conical diffuser oriented tangentially to the case bore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115" y="768112"/>
            <a:ext cx="45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Final parameters of hydraulic structure</a:t>
            </a:r>
            <a:endParaRPr 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23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696570" y="4076700"/>
            <a:ext cx="701878" cy="457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28" y="2624164"/>
            <a:ext cx="4906861" cy="36801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9" y="2624164"/>
            <a:ext cx="4906861" cy="36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tolerances 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386047" y="3209925"/>
            <a:ext cx="842682" cy="98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7037940" y="4286587"/>
            <a:ext cx="3358682" cy="5054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latin typeface="Garamond" panose="02020404030301010803" pitchFamily="18" charset="0"/>
              </a:rPr>
              <a:t>Impeller (cross section)</a:t>
            </a:r>
          </a:p>
          <a:p>
            <a:pPr algn="l"/>
            <a:endParaRPr lang="en-US" sz="2400" dirty="0" smtClean="0">
              <a:latin typeface="Garamond" panose="02020404030301010803" pitchFamily="18" charset="0"/>
            </a:endParaRPr>
          </a:p>
          <a:p>
            <a:pPr algn="l"/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6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  <p:bldP spid="49" grpId="0"/>
      <p:bldP spid="4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(wo)man hours in the shop.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12954" r="15243" b="10177"/>
          <a:stretch/>
        </p:blipFill>
        <p:spPr>
          <a:xfrm>
            <a:off x="621421" y="2467616"/>
            <a:ext cx="3748258" cy="415290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1" t="25247" r="4746" b="23307"/>
          <a:stretch/>
        </p:blipFill>
        <p:spPr>
          <a:xfrm rot="5400000">
            <a:off x="3214491" y="2404520"/>
            <a:ext cx="5657853" cy="2571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9" r="31824"/>
          <a:stretch/>
        </p:blipFill>
        <p:spPr>
          <a:xfrm rot="5400000">
            <a:off x="1930373" y="-733233"/>
            <a:ext cx="1707341" cy="4896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7"/>
          <a:stretch/>
        </p:blipFill>
        <p:spPr>
          <a:xfrm rot="16200000">
            <a:off x="7984247" y="2801972"/>
            <a:ext cx="3062397" cy="4372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4445" r="7712" b="21111"/>
          <a:stretch/>
        </p:blipFill>
        <p:spPr>
          <a:xfrm rot="10800000">
            <a:off x="7332458" y="861468"/>
            <a:ext cx="4372211" cy="26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21282" r="3932" b="16040"/>
          <a:stretch/>
        </p:blipFill>
        <p:spPr>
          <a:xfrm rot="5400000">
            <a:off x="3433826" y="2062192"/>
            <a:ext cx="5711855" cy="3301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18266" r="19058" b="17845"/>
          <a:stretch/>
        </p:blipFill>
        <p:spPr>
          <a:xfrm>
            <a:off x="930954" y="3738970"/>
            <a:ext cx="3728941" cy="28301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1" t="15631" r="7823" b="18323"/>
          <a:stretch/>
        </p:blipFill>
        <p:spPr>
          <a:xfrm rot="16200000" flipV="1">
            <a:off x="6661455" y="2136533"/>
            <a:ext cx="5704929" cy="31463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7" t="8460" r="12146" b="8207"/>
          <a:stretch/>
        </p:blipFill>
        <p:spPr>
          <a:xfrm>
            <a:off x="931688" y="857249"/>
            <a:ext cx="3707813" cy="28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6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0" b="12490"/>
          <a:stretch/>
        </p:blipFill>
        <p:spPr>
          <a:xfrm>
            <a:off x="2641382" y="861849"/>
            <a:ext cx="6902012" cy="554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6" b="6256"/>
          <a:stretch/>
        </p:blipFill>
        <p:spPr>
          <a:xfrm>
            <a:off x="2649928" y="896112"/>
            <a:ext cx="6768392" cy="417116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The Team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1930398" y="5212080"/>
            <a:ext cx="8426642" cy="14264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Garamond" panose="02020404030301010803" pitchFamily="18" charset="0"/>
              </a:rPr>
              <a:t>Team Members (left to right):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Mimi Shang, James Luce, Jorden Roland, Johnny Froehlich, Johnathan </a:t>
            </a:r>
            <a:r>
              <a:rPr lang="en-US" sz="2800" dirty="0" err="1" smtClean="0">
                <a:latin typeface="Garamond" panose="02020404030301010803" pitchFamily="18" charset="0"/>
              </a:rPr>
              <a:t>Talik</a:t>
            </a:r>
            <a:r>
              <a:rPr lang="en-US" sz="2800" dirty="0" smtClean="0">
                <a:latin typeface="Garamond" panose="02020404030301010803" pitchFamily="18" charset="0"/>
              </a:rPr>
              <a:t>, </a:t>
            </a:r>
            <a:r>
              <a:rPr lang="en-US" sz="2800" dirty="0" err="1" smtClean="0">
                <a:latin typeface="Garamond" panose="02020404030301010803" pitchFamily="18" charset="0"/>
              </a:rPr>
              <a:t>Rawand</a:t>
            </a:r>
            <a:r>
              <a:rPr lang="en-US" sz="2800" dirty="0" smtClean="0">
                <a:latin typeface="Garamond" panose="02020404030301010803" pitchFamily="18" charset="0"/>
              </a:rPr>
              <a:t> Rasheed</a:t>
            </a:r>
          </a:p>
          <a:p>
            <a:endParaRPr lang="en-US" sz="3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94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12797" r="11407"/>
          <a:stretch/>
        </p:blipFill>
        <p:spPr>
          <a:xfrm>
            <a:off x="5101308" y="2083028"/>
            <a:ext cx="5836230" cy="4449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Power 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We need to know the power applied to the fluid.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Hard to extract this data directly from motor.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Solution: live dynamometer.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86" b="86612" l="24640" r="77218">
                        <a14:foregroundMark x1="30216" y1="38882" x2="30216" y2="38882"/>
                        <a14:foregroundMark x1="31535" y1="35972" x2="32014" y2="33760"/>
                        <a14:foregroundMark x1="32974" y1="41560" x2="30216" y2="39115"/>
                        <a14:foregroundMark x1="66127" y1="72410" x2="67866" y2="65658"/>
                        <a14:foregroundMark x1="74580" y1="76484" x2="73381" y2="74854"/>
                        <a14:foregroundMark x1="62290" y1="70780" x2="61811" y2="70081"/>
                        <a14:foregroundMark x1="64448" y1="67404" x2="63789" y2="66938"/>
                        <a14:foregroundMark x1="63249" y1="64494" x2="62470" y2="64028"/>
                        <a14:foregroundMark x1="62230" y1="67520" x2="61331" y2="66938"/>
                        <a14:foregroundMark x1="26679" y1="36088" x2="26679" y2="35041"/>
                        <a14:foregroundMark x1="25719" y1="40047" x2="25480" y2="3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27606" r="21845" b="11796"/>
          <a:stretch/>
        </p:blipFill>
        <p:spPr>
          <a:xfrm>
            <a:off x="833209" y="2443853"/>
            <a:ext cx="6288675" cy="3502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4030" t="23432"/>
          <a:stretch/>
        </p:blipFill>
        <p:spPr>
          <a:xfrm>
            <a:off x="7437556" y="4636394"/>
            <a:ext cx="2870646" cy="2118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4787"/>
          <a:stretch/>
        </p:blipFill>
        <p:spPr>
          <a:xfrm>
            <a:off x="7489655" y="1963322"/>
            <a:ext cx="3447883" cy="2766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2763" y="4364136"/>
            <a:ext cx="74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motor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6474" y="2939452"/>
            <a:ext cx="24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“floating” motor adapter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4526" y="5232156"/>
            <a:ext cx="91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bearing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1377049" y="3873359"/>
            <a:ext cx="218178" cy="4907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0"/>
          </p:cNvCxnSpPr>
          <p:nvPr/>
        </p:nvCxnSpPr>
        <p:spPr>
          <a:xfrm flipV="1">
            <a:off x="3600500" y="4839129"/>
            <a:ext cx="201393" cy="3930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2"/>
          </p:cNvCxnSpPr>
          <p:nvPr/>
        </p:nvCxnSpPr>
        <p:spPr>
          <a:xfrm flipH="1">
            <a:off x="4982966" y="3308784"/>
            <a:ext cx="311301" cy="7392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48003" y="6021089"/>
            <a:ext cx="11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torque arm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V="1">
            <a:off x="5139769" y="5601274"/>
            <a:ext cx="170524" cy="419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15" y="2439894"/>
            <a:ext cx="5887188" cy="405084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308202" y="2939452"/>
            <a:ext cx="252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35" grpId="0"/>
      <p:bldP spid="3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56065" y="1467152"/>
            <a:ext cx="7350034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aramond" panose="02020404030301010803" pitchFamily="18" charset="0"/>
              </a:rPr>
              <a:t>EFS Subsystems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26246" y="3537060"/>
            <a:ext cx="16892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91945" y="3537060"/>
            <a:ext cx="16611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20834" y="3537060"/>
            <a:ext cx="14698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Flow Loop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58408" y="3537060"/>
            <a:ext cx="1661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Measurement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74780" y="3537060"/>
            <a:ext cx="13837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74661" y="3906392"/>
            <a:ext cx="123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11984" y="3906392"/>
            <a:ext cx="123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Volute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53431" y="3906392"/>
            <a:ext cx="147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Supply Tank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Valves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Tubing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07077" y="3906392"/>
            <a:ext cx="154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Arduino 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Excel DAQ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Sensors</a:t>
            </a:r>
          </a:p>
          <a:p>
            <a:endParaRPr lang="en-US" i="1" dirty="0" smtClean="0">
              <a:latin typeface="Garamond" panose="020204040303010108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57042" y="3908603"/>
            <a:ext cx="1234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Batteries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ESC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Control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3" name="Elbow Connector 32"/>
          <p:cNvCxnSpPr/>
          <p:nvPr/>
        </p:nvCxnSpPr>
        <p:spPr>
          <a:xfrm rot="10800000" flipV="1">
            <a:off x="2260584" y="2386007"/>
            <a:ext cx="2061484" cy="11510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22" idx="0"/>
          </p:cNvCxnSpPr>
          <p:nvPr/>
        </p:nvCxnSpPr>
        <p:spPr>
          <a:xfrm rot="10800000" flipV="1">
            <a:off x="4070859" y="2383408"/>
            <a:ext cx="1934366" cy="11536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>
            <a:off x="5881402" y="2387993"/>
            <a:ext cx="1874354" cy="1157520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5" idx="0"/>
          </p:cNvCxnSpPr>
          <p:nvPr/>
        </p:nvCxnSpPr>
        <p:spPr>
          <a:xfrm>
            <a:off x="7668442" y="2383408"/>
            <a:ext cx="1920545" cy="1153652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929727" y="2051928"/>
            <a:ext cx="0" cy="14935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1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19028" r="10510" b="16647"/>
          <a:stretch/>
        </p:blipFill>
        <p:spPr>
          <a:xfrm>
            <a:off x="1006141" y="2110347"/>
            <a:ext cx="9176084" cy="4611128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36" idx="3"/>
          </p:cNvCxnSpPr>
          <p:nvPr/>
        </p:nvCxnSpPr>
        <p:spPr>
          <a:xfrm>
            <a:off x="6367170" y="1000104"/>
            <a:ext cx="736901" cy="24079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1261" y="1987056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82200" y="4705576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02955" y="2353145"/>
            <a:ext cx="121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70257" y="1199309"/>
            <a:ext cx="1234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982200" y="5069298"/>
            <a:ext cx="1234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Volute</a:t>
            </a:r>
          </a:p>
        </p:txBody>
      </p:sp>
      <p:cxnSp>
        <p:nvCxnSpPr>
          <p:cNvPr id="43" name="Straight Connector 42"/>
          <p:cNvCxnSpPr>
            <a:stCxn id="39" idx="1"/>
          </p:cNvCxnSpPr>
          <p:nvPr/>
        </p:nvCxnSpPr>
        <p:spPr>
          <a:xfrm flipH="1" flipV="1">
            <a:off x="9029700" y="4229100"/>
            <a:ext cx="952500" cy="6611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75533" y="2171722"/>
            <a:ext cx="610542" cy="1257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952898" y="815438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endParaRPr lang="en-US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Subsystem structure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711" y="1158875"/>
            <a:ext cx="6789986" cy="5092490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7" idx="3"/>
          </p:cNvCxnSpPr>
          <p:nvPr/>
        </p:nvCxnSpPr>
        <p:spPr>
          <a:xfrm>
            <a:off x="2247900" y="1620619"/>
            <a:ext cx="2247900" cy="17021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9184" y="1158954"/>
            <a:ext cx="19187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Hydraulic</a:t>
            </a:r>
          </a:p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&amp;</a:t>
            </a:r>
          </a:p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Mechanical</a:t>
            </a:r>
            <a:r>
              <a:rPr lang="en-US" dirty="0" smtClean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290" y="4259087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Power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91977" y="1158875"/>
            <a:ext cx="1414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Flow Loop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91977" y="4259087"/>
            <a:ext cx="16480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Garamond" panose="02020404030301010803" pitchFamily="18" charset="0"/>
              </a:rPr>
              <a:t>Measurement</a:t>
            </a:r>
            <a:endParaRPr lang="en-US" dirty="0" smtClean="0">
              <a:latin typeface="Garamond" panose="020204040303010108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6714" y="4628419"/>
            <a:ext cx="1216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Motor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Batteries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ESC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Control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Cooling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66714" y="2071693"/>
            <a:ext cx="1014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Impeller</a:t>
            </a:r>
          </a:p>
          <a:p>
            <a:r>
              <a:rPr lang="en-US" i="1" dirty="0">
                <a:latin typeface="Garamond" panose="02020404030301010803" pitchFamily="18" charset="0"/>
              </a:rPr>
              <a:t>Diffuser</a:t>
            </a:r>
          </a:p>
          <a:p>
            <a:r>
              <a:rPr lang="en-US" i="1" dirty="0">
                <a:latin typeface="Garamond" panose="02020404030301010803" pitchFamily="18" charset="0"/>
              </a:rPr>
              <a:t>Volute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863437" y="1551543"/>
            <a:ext cx="1471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Supply Tank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Valves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Tubing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97554" y="207838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Bearings</a:t>
            </a:r>
          </a:p>
          <a:p>
            <a:r>
              <a:rPr lang="en-US" i="1" dirty="0">
                <a:latin typeface="Garamond" panose="02020404030301010803" pitchFamily="18" charset="0"/>
              </a:rPr>
              <a:t>Seals</a:t>
            </a:r>
          </a:p>
          <a:p>
            <a:r>
              <a:rPr lang="en-US" i="1" dirty="0">
                <a:latin typeface="Garamond" panose="02020404030301010803" pitchFamily="18" charset="0"/>
              </a:rPr>
              <a:t>Shaft</a:t>
            </a:r>
          </a:p>
          <a:p>
            <a:r>
              <a:rPr lang="en-US" i="1" dirty="0">
                <a:latin typeface="Garamond" panose="02020404030301010803" pitchFamily="18" charset="0"/>
              </a:rPr>
              <a:t>Coupling</a:t>
            </a:r>
          </a:p>
          <a:p>
            <a:r>
              <a:rPr lang="en-US" i="1" dirty="0">
                <a:latin typeface="Garamond" panose="02020404030301010803" pitchFamily="18" charset="0"/>
              </a:rPr>
              <a:t>Alignment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80926" y="4647738"/>
            <a:ext cx="15422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Garamond" panose="02020404030301010803" pitchFamily="18" charset="0"/>
              </a:rPr>
              <a:t>Arduino 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Excel DAQ</a:t>
            </a:r>
          </a:p>
          <a:p>
            <a:r>
              <a:rPr lang="en-US" i="1" dirty="0" smtClean="0">
                <a:latin typeface="Garamond" panose="02020404030301010803" pitchFamily="18" charset="0"/>
              </a:rPr>
              <a:t>Sensors</a:t>
            </a:r>
          </a:p>
          <a:p>
            <a:endParaRPr lang="en-US" i="1" dirty="0" smtClean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18" idx="3"/>
          </p:cNvCxnSpPr>
          <p:nvPr/>
        </p:nvCxnSpPr>
        <p:spPr>
          <a:xfrm flipV="1">
            <a:off x="1809562" y="4180137"/>
            <a:ext cx="924113" cy="2636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1"/>
          </p:cNvCxnSpPr>
          <p:nvPr/>
        </p:nvCxnSpPr>
        <p:spPr>
          <a:xfrm flipH="1" flipV="1">
            <a:off x="8713269" y="3832711"/>
            <a:ext cx="1178708" cy="6110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9" idx="1"/>
          </p:cNvCxnSpPr>
          <p:nvPr/>
        </p:nvCxnSpPr>
        <p:spPr>
          <a:xfrm flipH="1">
            <a:off x="6343650" y="1343541"/>
            <a:ext cx="3548327" cy="16514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1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Characterizing the performance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42" y="1321519"/>
            <a:ext cx="6114311" cy="453038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5245" y="1321520"/>
            <a:ext cx="5362448" cy="4219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Hydraulic Institute Test Standard (ANSI/HI 14.6)</a:t>
            </a:r>
          </a:p>
          <a:p>
            <a:endParaRPr lang="en-US" sz="2400" b="1" dirty="0" smtClean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Pump performance </a:t>
            </a:r>
            <a:r>
              <a:rPr lang="en-US" sz="2400" dirty="0">
                <a:latin typeface="Garamond" panose="02020404030301010803" pitchFamily="18" charset="0"/>
              </a:rPr>
              <a:t>is given </a:t>
            </a:r>
            <a:r>
              <a:rPr lang="en-US" sz="2400" dirty="0" smtClean="0">
                <a:latin typeface="Garamond" panose="02020404030301010803" pitchFamily="18" charset="0"/>
              </a:rPr>
              <a:t>by: 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Head versus capacity </a:t>
            </a:r>
          </a:p>
          <a:p>
            <a:pPr>
              <a:spcBef>
                <a:spcPts val="115"/>
              </a:spcBef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</a:t>
            </a:r>
            <a:r>
              <a:rPr lang="en-US" sz="2400" dirty="0">
                <a:latin typeface="Garamond" panose="02020404030301010803" pitchFamily="18" charset="0"/>
              </a:rPr>
              <a:t>Power versus capacity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>
                <a:latin typeface="Garamond" panose="02020404030301010803" pitchFamily="18" charset="0"/>
              </a:rPr>
              <a:t>• NPSH versus capacity </a:t>
            </a:r>
          </a:p>
          <a:p>
            <a:endParaRPr lang="en-US" sz="24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8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System characteristics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1482387"/>
            <a:ext cx="4581525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8" y="4083039"/>
            <a:ext cx="5625193" cy="22804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273"/>
          <a:stretch/>
        </p:blipFill>
        <p:spPr>
          <a:xfrm>
            <a:off x="6122768" y="1099913"/>
            <a:ext cx="5650131" cy="5284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0" y="2710463"/>
            <a:ext cx="2992085" cy="9295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8408" y="2288877"/>
            <a:ext cx="33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Swamee-Jain Equation (1976)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18408" y="973134"/>
            <a:ext cx="217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Energy Equation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938" y="3692231"/>
            <a:ext cx="5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Garamond" panose="02020404030301010803" pitchFamily="18" charset="0"/>
              </a:rPr>
              <a:t>Explicit expression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-6</a:t>
            </a:r>
            <a:r>
              <a:rPr lang="en-US" sz="1600" b="1" dirty="0" smtClean="0">
                <a:latin typeface="Garamond" panose="02020404030301010803" pitchFamily="18" charset="0"/>
              </a:rPr>
              <a:t> &lt; e/D,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-2</a:t>
            </a:r>
            <a:r>
              <a:rPr lang="en-US" sz="1600" b="1" dirty="0" smtClean="0">
                <a:latin typeface="Garamond" panose="02020404030301010803" pitchFamily="18" charset="0"/>
              </a:rPr>
              <a:t>; 5000 &lt; N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R</a:t>
            </a:r>
            <a:r>
              <a:rPr lang="en-US" sz="1600" b="1" dirty="0" smtClean="0">
                <a:latin typeface="Garamond" panose="02020404030301010803" pitchFamily="18" charset="0"/>
              </a:rPr>
              <a:t> &lt;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8</a:t>
            </a:r>
            <a:endParaRPr lang="en-US" sz="1600" b="1" baseline="30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98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26" y="753534"/>
            <a:ext cx="8693524" cy="60473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385" t="31111" r="19176" b="20555"/>
          <a:stretch/>
        </p:blipFill>
        <p:spPr>
          <a:xfrm>
            <a:off x="6115757" y="4237540"/>
            <a:ext cx="1135833" cy="8574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5" t="37386" r="39246" b="14280"/>
          <a:stretch/>
        </p:blipFill>
        <p:spPr>
          <a:xfrm>
            <a:off x="6107806" y="5204261"/>
            <a:ext cx="1135833" cy="857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25767" y="4540467"/>
            <a:ext cx="18498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Optical sensor</a:t>
            </a:r>
            <a:endParaRPr lang="en-US" sz="12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Our performance (16,500 rpm)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t="6077" r="13355"/>
          <a:stretch/>
        </p:blipFill>
        <p:spPr>
          <a:xfrm>
            <a:off x="4205005" y="854242"/>
            <a:ext cx="7734748" cy="55021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" y="926983"/>
            <a:ext cx="3524250" cy="5000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92665" y="6094740"/>
            <a:ext cx="6847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>
                <a:latin typeface="Garamond" panose="02020404030301010803" pitchFamily="18" charset="0"/>
              </a:rPr>
              <a:t>Figure:</a:t>
            </a:r>
            <a:r>
              <a:rPr lang="en-US" sz="1100" dirty="0" smtClean="0">
                <a:latin typeface="Garamond" panose="02020404030301010803" pitchFamily="18" charset="0"/>
              </a:rPr>
              <a:t> EFS model PIGLET-1 2.1in Diam. Impeller experimental results at 16500 rpm.</a:t>
            </a:r>
            <a:endParaRPr lang="en-US" sz="11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03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Comparing impellers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55" y="1040802"/>
            <a:ext cx="4671487" cy="2683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56" y="3897680"/>
            <a:ext cx="4724422" cy="26887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25" y="904683"/>
            <a:ext cx="1419225" cy="1495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119" y="892650"/>
            <a:ext cx="1514475" cy="14954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84103" y="1488436"/>
            <a:ext cx="58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Vs.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8033" y="2505789"/>
            <a:ext cx="10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10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64185" y="2505789"/>
            <a:ext cx="85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6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6" y="3260861"/>
            <a:ext cx="380015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10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Slightly higher </a:t>
            </a:r>
            <a:r>
              <a:rPr lang="en-US" b="1" dirty="0">
                <a:latin typeface="Garamond" panose="02020404030301010803" pitchFamily="18" charset="0"/>
              </a:rPr>
              <a:t>(~ 2 %)</a:t>
            </a:r>
            <a:r>
              <a:rPr lang="en-US" b="1" dirty="0" smtClean="0">
                <a:latin typeface="Garamond" panose="02020404030301010803" pitchFamily="18" charset="0"/>
              </a:rPr>
              <a:t> discharge pressures for a given flow rate.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19206" y="4653674"/>
            <a:ext cx="560817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6</a:t>
            </a: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Lower chamber pressures (~ 8 %)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Earlier run-out (lower max. flow)</a:t>
            </a:r>
          </a:p>
        </p:txBody>
      </p:sp>
    </p:spTree>
    <p:extLst>
      <p:ext uri="{BB962C8B-B14F-4D97-AF65-F5344CB8AC3E}">
        <p14:creationId xmlns:p14="http://schemas.microsoft.com/office/powerpoint/2010/main" val="166762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Meeting requirements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6" y="900465"/>
            <a:ext cx="10775665" cy="4906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664" y="1046747"/>
            <a:ext cx="34712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aramond" panose="02020404030301010803" pitchFamily="18" charset="0"/>
              </a:rPr>
              <a:t>Customer Requirements</a:t>
            </a:r>
            <a:endParaRPr lang="en-US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9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The Problem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781050" y="2794228"/>
            <a:ext cx="10515600" cy="9300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(PSAS) wants its rockets to go higher, but mass is the enemy: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4302636"/>
            <a:ext cx="3078692" cy="1236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3" t="27326" r="6140" b="33140"/>
          <a:stretch/>
        </p:blipFill>
        <p:spPr>
          <a:xfrm>
            <a:off x="1476375" y="1194821"/>
            <a:ext cx="9124950" cy="11554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62675" y="4094970"/>
            <a:ext cx="5058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Δ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v = change in velocity</a:t>
            </a:r>
          </a:p>
          <a:p>
            <a:r>
              <a:rPr lang="en-US" sz="24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V</a:t>
            </a:r>
            <a:r>
              <a:rPr lang="en-US" sz="2400" baseline="-250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e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exhaust velocity</a:t>
            </a:r>
          </a:p>
          <a:p>
            <a:r>
              <a:rPr lang="en-US" sz="24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o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mass of rocket + propellant</a:t>
            </a:r>
          </a:p>
          <a:p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-250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= mass of rocket</a:t>
            </a:r>
          </a:p>
        </p:txBody>
      </p:sp>
    </p:spTree>
    <p:extLst>
      <p:ext uri="{BB962C8B-B14F-4D97-AF65-F5344CB8AC3E}">
        <p14:creationId xmlns:p14="http://schemas.microsoft.com/office/powerpoint/2010/main" val="5890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Next steps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9442" y="843213"/>
            <a:ext cx="1067201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Thoroughly investigate existing water pump (impellers, diffusers, rpm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Modify water pump to learn more, if needed.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Scale design for PSAS needs and </a:t>
            </a:r>
            <a:r>
              <a:rPr lang="en-US" sz="3200" dirty="0" err="1" smtClean="0">
                <a:latin typeface="Garamond" panose="02020404030301010803" pitchFamily="18" charset="0"/>
              </a:rPr>
              <a:t>cryo</a:t>
            </a:r>
            <a:r>
              <a:rPr lang="en-US" sz="3200" dirty="0" smtClean="0">
                <a:latin typeface="Garamond" panose="02020404030301010803" pitchFamily="18" charset="0"/>
              </a:rPr>
              <a:t>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Hot fire test!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Launch!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23" y="3478129"/>
            <a:ext cx="3119187" cy="28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Past approach: solid propellant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838199" y="1008399"/>
            <a:ext cx="10453255" cy="2759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Most small rockets use solid propellant.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Simple but inefficient.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Can’t throttle = can’t insert into orbit.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 smtClean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596390"/>
            <a:ext cx="78150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Garamond" panose="02020404030301010803" pitchFamily="18" charset="0"/>
              </a:rPr>
              <a:t>Images: http://www.fireworkssupermarket.com</a:t>
            </a:r>
            <a:r>
              <a:rPr lang="en-US" sz="1100" dirty="0">
                <a:latin typeface="Garamond" panose="02020404030301010803" pitchFamily="18" charset="0"/>
              </a:rPr>
              <a:t>, http://www.aerospace.org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8" y="3365096"/>
            <a:ext cx="4867275" cy="17572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88"/>
          <a:stretch/>
        </p:blipFill>
        <p:spPr>
          <a:xfrm>
            <a:off x="838199" y="3148764"/>
            <a:ext cx="4324350" cy="19735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47776" y="4172075"/>
            <a:ext cx="132397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Solid propellant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0449" y="4211071"/>
            <a:ext cx="9810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Grain bore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29148" y="4070170"/>
            <a:ext cx="71437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aramond" panose="02020404030301010803" pitchFamily="18" charset="0"/>
              </a:rPr>
              <a:t>Nozzle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3974" y="5309831"/>
            <a:ext cx="38385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Solid propellant rocket design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48433" y="5309831"/>
            <a:ext cx="415290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Solid propellant rocket example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22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Liquid propellant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/>
          <p:cNvSpPr txBox="1">
            <a:spLocks/>
          </p:cNvSpPr>
          <p:nvPr/>
        </p:nvSpPr>
        <p:spPr>
          <a:xfrm>
            <a:off x="838200" y="1025525"/>
            <a:ext cx="8949267" cy="18362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Gives more </a:t>
            </a:r>
            <a:r>
              <a:rPr lang="el-GR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Δ</a:t>
            </a: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v for its mass = goes higher.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Can be throttled = can insert into orbit.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279" y="2467259"/>
            <a:ext cx="2455368" cy="318215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21656" y="6560720"/>
            <a:ext cx="19627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Images from </a:t>
            </a:r>
            <a:r>
              <a:rPr lang="en-US" sz="11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wikipedia</a:t>
            </a:r>
            <a:endParaRPr lang="en-US" sz="11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2398" y="5832600"/>
            <a:ext cx="3416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Pressure fed: too heavy</a:t>
            </a: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4210" y="5832600"/>
            <a:ext cx="3786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sz="28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: too complex</a:t>
            </a:r>
            <a:endParaRPr lang="en-US" sz="28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7"/>
          <a:stretch/>
        </p:blipFill>
        <p:spPr>
          <a:xfrm>
            <a:off x="5950974" y="2463921"/>
            <a:ext cx="5455166" cy="33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5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512" y="2791396"/>
            <a:ext cx="5376869" cy="323452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98598" y="5521717"/>
            <a:ext cx="8903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Tank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74109" y="98462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without turbine = just a pump.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Battery energy density has been rising.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Lighter than pressure fed, simpler than </a:t>
            </a:r>
            <a:r>
              <a:rPr lang="en-US" dirty="0" err="1" smtClean="0">
                <a:latin typeface="Garamond" panose="02020404030301010803" pitchFamily="18" charset="0"/>
                <a:cs typeface="Times New Roman" panose="02020603050405020304" pitchFamily="18" charset="0"/>
              </a:rPr>
              <a:t>turbopump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211669"/>
            <a:ext cx="3813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</a:rPr>
              <a:t>https://en.wikipedia.org/</a:t>
            </a:r>
          </a:p>
          <a:p>
            <a:r>
              <a:rPr lang="en-US" sz="1200" dirty="0" smtClean="0">
                <a:latin typeface="Garamond" panose="02020404030301010803" pitchFamily="18" charset="0"/>
              </a:rPr>
              <a:t>http://www.blue-sky-technologies.com/impeller-seal-repair/</a:t>
            </a:r>
          </a:p>
          <a:p>
            <a:r>
              <a:rPr lang="en-US" sz="1200" dirty="0">
                <a:latin typeface="Garamond" panose="02020404030301010803" pitchFamily="18" charset="0"/>
              </a:rPr>
              <a:t>https://www.digikey.com/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78" y="3392638"/>
            <a:ext cx="1417747" cy="1664878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140778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15" name="Plus 14"/>
          <p:cNvSpPr/>
          <p:nvPr/>
        </p:nvSpPr>
        <p:spPr>
          <a:xfrm>
            <a:off x="5557655" y="3891405"/>
            <a:ext cx="682388" cy="65509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60" y="3277301"/>
            <a:ext cx="1890205" cy="1890205"/>
          </a:xfrm>
          <a:prstGeom prst="rect">
            <a:avLst/>
          </a:prstGeom>
        </p:spPr>
      </p:pic>
      <p:sp>
        <p:nvSpPr>
          <p:cNvPr id="17" name="Equal 16"/>
          <p:cNvSpPr/>
          <p:nvPr/>
        </p:nvSpPr>
        <p:spPr>
          <a:xfrm>
            <a:off x="8536293" y="3891405"/>
            <a:ext cx="818866" cy="735184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19" y="3485596"/>
            <a:ext cx="2543947" cy="15651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26219" t="9216" r="29663" b="24102"/>
          <a:stretch/>
        </p:blipFill>
        <p:spPr>
          <a:xfrm>
            <a:off x="9661475" y="2922492"/>
            <a:ext cx="1966155" cy="265441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New approach: electric pump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ight Arrow 21"/>
          <p:cNvSpPr/>
          <p:nvPr/>
        </p:nvSpPr>
        <p:spPr>
          <a:xfrm rot="19594044">
            <a:off x="3076270" y="5350298"/>
            <a:ext cx="560551" cy="327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731662">
            <a:off x="6721621" y="5485868"/>
            <a:ext cx="560551" cy="32708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292381" y="5697092"/>
            <a:ext cx="12097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Engine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8882" y="2890690"/>
            <a:ext cx="254513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Electric motor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23887" y="3392638"/>
            <a:ext cx="9584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Pump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3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" grpId="1" animBg="1"/>
      <p:bldP spid="15" grpId="1" animBg="1"/>
      <p:bldP spid="17" grpId="1" animBg="1"/>
      <p:bldP spid="22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Project Goal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01012" y="2610227"/>
            <a:ext cx="11536988" cy="3824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Goal: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Design a test pump to meet PSAS’ requirements.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Test with </a:t>
            </a:r>
            <a:r>
              <a:rPr lang="en-US" b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water</a:t>
            </a:r>
            <a:r>
              <a:rPr lang="en-US" b="1" i="1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(not cryogenic liquid oxygen and isopropyl alcohol).</a:t>
            </a:r>
          </a:p>
          <a:p>
            <a:r>
              <a:rPr lang="en-US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Performance results will be scaled to design actual rocket pump.</a:t>
            </a:r>
          </a:p>
          <a:p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8" b="5977"/>
          <a:stretch/>
        </p:blipFill>
        <p:spPr>
          <a:xfrm>
            <a:off x="1185180" y="865233"/>
            <a:ext cx="969694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Customer Requirements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36339"/>
              </p:ext>
            </p:extLst>
          </p:nvPr>
        </p:nvGraphicFramePr>
        <p:xfrm>
          <a:off x="775854" y="722417"/>
          <a:ext cx="10515600" cy="49720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xmlns="" val="1352121697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xmlns="" val="1765404803"/>
                    </a:ext>
                  </a:extLst>
                </a:gridCol>
              </a:tblGrid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Pressure delivery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produce discharge pressures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of 300-400 psi.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84824683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Flow capacity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supply a flow rate of ~12 </a:t>
                      </a:r>
                      <a:r>
                        <a:rPr lang="en-US" sz="2400" dirty="0" err="1" smtClean="0">
                          <a:latin typeface="Garamond" panose="02020404030301010803" pitchFamily="18" charset="0"/>
                        </a:rPr>
                        <a:t>gpm</a:t>
                      </a:r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09855363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Transferability 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Documentation must be open source and transferable to future PSAS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engineers.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68767585"/>
                  </a:ext>
                </a:extLst>
              </a:tr>
              <a:tr h="960149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Off-the-shelf components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Must utilize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off the shelf components wherever possible.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6925838"/>
                  </a:ext>
                </a:extLst>
              </a:tr>
              <a:tr h="1131452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latin typeface="Garamond" panose="02020404030301010803" pitchFamily="18" charset="0"/>
                        </a:rPr>
                        <a:t>Cost</a:t>
                      </a:r>
                      <a:endParaRPr lang="en-US" sz="2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Garamond" panose="02020404030301010803" pitchFamily="18" charset="0"/>
                        </a:rPr>
                        <a:t>Project must be completed for</a:t>
                      </a:r>
                      <a:r>
                        <a:rPr lang="en-US" sz="2400" baseline="0" dirty="0" smtClean="0">
                          <a:latin typeface="Garamond" panose="02020404030301010803" pitchFamily="18" charset="0"/>
                        </a:rPr>
                        <a:t> less than $8000</a:t>
                      </a:r>
                      <a:endParaRPr lang="en-US" sz="2400" dirty="0">
                        <a:latin typeface="Garamond" panose="02020404030301010803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114046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8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34" y="2918143"/>
            <a:ext cx="2874993" cy="391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12" y="1498825"/>
            <a:ext cx="2955034" cy="55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30858" y="4065554"/>
            <a:ext cx="2090985" cy="450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09" y="3388443"/>
            <a:ext cx="1762784" cy="536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65243">
            <a:off x="6457860" y="2097166"/>
            <a:ext cx="784407" cy="545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0" y="1973829"/>
            <a:ext cx="1545403" cy="388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00" y="2350324"/>
            <a:ext cx="1225102" cy="385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353" y="4315883"/>
            <a:ext cx="1309131" cy="456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244" y="5221781"/>
            <a:ext cx="1551234" cy="5936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8398" y="3373833"/>
            <a:ext cx="645187" cy="4122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756183">
            <a:off x="6139646" y="4702331"/>
            <a:ext cx="645187" cy="4122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61" y="6127702"/>
            <a:ext cx="3003590" cy="65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530" y="4322333"/>
            <a:ext cx="1388070" cy="3490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3679" y="4232189"/>
            <a:ext cx="2774335" cy="149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3678" y="3055492"/>
            <a:ext cx="2834087" cy="10908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3116" y="1554345"/>
            <a:ext cx="2784898" cy="1346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6434" y="758461"/>
            <a:ext cx="2923711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Open-ended literature review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72278">
            <a:off x="4524372" y="4935542"/>
            <a:ext cx="2741669" cy="507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152" y="3798406"/>
            <a:ext cx="1726766" cy="54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79839">
            <a:off x="5618048" y="2113684"/>
            <a:ext cx="1179585" cy="434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871" y="2647209"/>
            <a:ext cx="1395940" cy="3510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595" y="1560209"/>
            <a:ext cx="3047436" cy="13343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142" y="4211632"/>
            <a:ext cx="3058136" cy="12010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453" y="2926006"/>
            <a:ext cx="3015578" cy="4191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059" y="3402007"/>
            <a:ext cx="2619375" cy="809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371" y="5518623"/>
            <a:ext cx="3093660" cy="10725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3700" y="5796303"/>
            <a:ext cx="1344314" cy="792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6517" y="5796302"/>
            <a:ext cx="1255633" cy="79265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506251" y="919639"/>
            <a:ext cx="309468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Math is involved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94322" y="755718"/>
            <a:ext cx="3264333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Scientific computing</a:t>
            </a:r>
          </a:p>
        </p:txBody>
      </p:sp>
      <p:sp>
        <p:nvSpPr>
          <p:cNvPr id="49" name="Oval 48"/>
          <p:cNvSpPr/>
          <p:nvPr/>
        </p:nvSpPr>
        <p:spPr>
          <a:xfrm>
            <a:off x="8982447" y="4105089"/>
            <a:ext cx="2915567" cy="1691214"/>
          </a:xfrm>
          <a:prstGeom prst="ellipse">
            <a:avLst/>
          </a:prstGeom>
          <a:noFill/>
          <a:ln w="57150">
            <a:solidFill>
              <a:srgbClr val="C00000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441807" y="3400850"/>
            <a:ext cx="203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Some 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assumptions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55" name="Curved Connector 54"/>
          <p:cNvCxnSpPr>
            <a:endCxn id="49" idx="2"/>
          </p:cNvCxnSpPr>
          <p:nvPr/>
        </p:nvCxnSpPr>
        <p:spPr>
          <a:xfrm rot="16200000" flipH="1">
            <a:off x="8118758" y="4087007"/>
            <a:ext cx="894788" cy="832590"/>
          </a:xfrm>
          <a:prstGeom prst="curvedConnector2">
            <a:avLst/>
          </a:prstGeom>
          <a:ln w="28575">
            <a:solidFill>
              <a:srgbClr val="C0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9439869">
            <a:off x="4614747" y="4763973"/>
            <a:ext cx="1488985" cy="1126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552" y="5729055"/>
            <a:ext cx="2858156" cy="479064"/>
          </a:xfrm>
          <a:prstGeom prst="rect">
            <a:avLst/>
          </a:prstGeom>
        </p:spPr>
      </p:pic>
      <p:sp>
        <p:nvSpPr>
          <p:cNvPr id="3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Getting started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99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 animBg="1"/>
      <p:bldP spid="5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797</Words>
  <Application>Microsoft Office PowerPoint</Application>
  <PresentationFormat>Widescreen</PresentationFormat>
  <Paragraphs>235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Office Theme</vt:lpstr>
      <vt:lpstr>PSAS Electric Propellant Feed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Portland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Luce</dc:creator>
  <cp:lastModifiedBy>Johnny Froehlich</cp:lastModifiedBy>
  <cp:revision>77</cp:revision>
  <dcterms:created xsi:type="dcterms:W3CDTF">2017-06-06T21:39:10Z</dcterms:created>
  <dcterms:modified xsi:type="dcterms:W3CDTF">2017-06-09T02:30:00Z</dcterms:modified>
</cp:coreProperties>
</file>